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131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7" r:id="rId6"/>
    <p:sldId id="266" r:id="rId7"/>
    <p:sldId id="268" r:id="rId8"/>
    <p:sldId id="269" r:id="rId9"/>
    <p:sldId id="260" r:id="rId10"/>
    <p:sldId id="270" r:id="rId11"/>
    <p:sldId id="261" r:id="rId12"/>
    <p:sldId id="262" r:id="rId13"/>
    <p:sldId id="263" r:id="rId14"/>
    <p:sldId id="264" r:id="rId15"/>
    <p:sldId id="265" r:id="rId16"/>
    <p:sldId id="271" r:id="rId17"/>
    <p:sldId id="272" r:id="rId18"/>
  </p:sldIdLst>
  <p:sldSz cx="9144000" cy="6858000" type="screen4x3"/>
  <p:notesSz cx="6761163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7" d="100"/>
          <a:sy n="107" d="100"/>
        </p:scale>
        <p:origin x="173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0C7F42-1E00-4D60-AF4A-2A57F15A5869}" type="datetimeFigureOut">
              <a:rPr lang="en-IN" smtClean="0"/>
              <a:t>05-03-2025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1243013"/>
            <a:ext cx="447198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84835"/>
            <a:ext cx="5408930" cy="3914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2C4CCC-0B25-48D7-95EB-6520915FE55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757120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0" y="2226503"/>
            <a:ext cx="5917679" cy="255087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0" y="4777380"/>
            <a:ext cx="5917679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8080" y="1828800"/>
            <a:ext cx="990599" cy="22865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36208" y="3264408"/>
            <a:ext cx="3859795" cy="228660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100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Rectangle 15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4961454"/>
            <a:ext cx="642200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5528192"/>
            <a:ext cx="6422004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360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2005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242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0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3" name="TextBox 22"/>
          <p:cNvSpPr txBox="1"/>
          <p:nvPr/>
        </p:nvSpPr>
        <p:spPr bwMode="gray">
          <a:xfrm>
            <a:off x="647430" y="651690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 bwMode="gray">
          <a:xfrm>
            <a:off x="7069418" y="2900292"/>
            <a:ext cx="6190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060" y="927099"/>
            <a:ext cx="6160385" cy="28821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8" y="3809278"/>
            <a:ext cx="5646143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5000816"/>
            <a:ext cx="6343673" cy="101061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956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2057400"/>
            <a:ext cx="6422005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024908"/>
            <a:ext cx="6422004" cy="994891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224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3593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4"/>
            <a:ext cx="2313432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5614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4"/>
            <a:ext cx="2318918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0935" y="3147164"/>
            <a:ext cx="2316625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530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172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345260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4179596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9055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37558"/>
            <a:ext cx="2313432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11125" y="4179595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8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553189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11125" y="484820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4179596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9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08641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58642" y="483755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3290019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6683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21301" y="6387910"/>
            <a:ext cx="990599" cy="228659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6133" y="6387910"/>
            <a:ext cx="3859795" cy="2286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547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20420" cy="6860798"/>
            <a:chOff x="-1588" y="0"/>
            <a:chExt cx="9120420" cy="686079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</p:grpSp>
      <p:sp>
        <p:nvSpPr>
          <p:cNvPr id="17" name="Rectangle 16"/>
          <p:cNvSpPr/>
          <p:nvPr/>
        </p:nvSpPr>
        <p:spPr>
          <a:xfrm>
            <a:off x="414867" y="402165"/>
            <a:ext cx="4610565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 bwMode="gray">
          <a:xfrm rot="5400000">
            <a:off x="1299309" y="1765596"/>
            <a:ext cx="5995993" cy="3326809"/>
          </a:xfrm>
          <a:custGeom>
            <a:avLst/>
            <a:gdLst/>
            <a:ahLst/>
            <a:cxnLst/>
            <a:rect l="0" t="0" r="r" b="b"/>
            <a:pathLst>
              <a:path w="4960" h="2752">
                <a:moveTo>
                  <a:pt x="0" y="0"/>
                </a:moveTo>
                <a:lnTo>
                  <a:pt x="0" y="324"/>
                </a:lnTo>
                <a:lnTo>
                  <a:pt x="0" y="1992"/>
                </a:lnTo>
                <a:lnTo>
                  <a:pt x="0" y="2752"/>
                </a:lnTo>
                <a:lnTo>
                  <a:pt x="4960" y="2752"/>
                </a:lnTo>
                <a:lnTo>
                  <a:pt x="4960" y="1992"/>
                </a:lnTo>
                <a:lnTo>
                  <a:pt x="4960" y="324"/>
                </a:lnTo>
                <a:lnTo>
                  <a:pt x="4960" y="0"/>
                </a:lnTo>
                <a:lnTo>
                  <a:pt x="4960" y="0"/>
                </a:lnTo>
                <a:lnTo>
                  <a:pt x="4734" y="34"/>
                </a:lnTo>
                <a:lnTo>
                  <a:pt x="4510" y="64"/>
                </a:lnTo>
                <a:lnTo>
                  <a:pt x="4284" y="90"/>
                </a:lnTo>
                <a:lnTo>
                  <a:pt x="4060" y="114"/>
                </a:lnTo>
                <a:lnTo>
                  <a:pt x="3836" y="132"/>
                </a:lnTo>
                <a:lnTo>
                  <a:pt x="3614" y="146"/>
                </a:lnTo>
                <a:lnTo>
                  <a:pt x="3392" y="158"/>
                </a:lnTo>
                <a:lnTo>
                  <a:pt x="3174" y="166"/>
                </a:lnTo>
                <a:lnTo>
                  <a:pt x="2960" y="172"/>
                </a:lnTo>
                <a:lnTo>
                  <a:pt x="2748" y="174"/>
                </a:lnTo>
                <a:lnTo>
                  <a:pt x="2542" y="174"/>
                </a:lnTo>
                <a:lnTo>
                  <a:pt x="2338" y="174"/>
                </a:lnTo>
                <a:lnTo>
                  <a:pt x="2140" y="170"/>
                </a:lnTo>
                <a:lnTo>
                  <a:pt x="1948" y="164"/>
                </a:lnTo>
                <a:lnTo>
                  <a:pt x="1762" y="156"/>
                </a:lnTo>
                <a:lnTo>
                  <a:pt x="1582" y="148"/>
                </a:lnTo>
                <a:lnTo>
                  <a:pt x="1410" y="138"/>
                </a:lnTo>
                <a:lnTo>
                  <a:pt x="1244" y="128"/>
                </a:lnTo>
                <a:lnTo>
                  <a:pt x="1088" y="116"/>
                </a:lnTo>
                <a:lnTo>
                  <a:pt x="938" y="104"/>
                </a:lnTo>
                <a:lnTo>
                  <a:pt x="668" y="78"/>
                </a:lnTo>
                <a:lnTo>
                  <a:pt x="438" y="54"/>
                </a:lnTo>
                <a:lnTo>
                  <a:pt x="254" y="34"/>
                </a:lnTo>
                <a:lnTo>
                  <a:pt x="116" y="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18" name="Freeform 5"/>
          <p:cNvSpPr>
            <a:spLocks noEditPoints="1"/>
          </p:cNvSpPr>
          <p:nvPr/>
        </p:nvSpPr>
        <p:spPr bwMode="gray">
          <a:xfrm>
            <a:off x="0" y="0"/>
            <a:ext cx="9144000" cy="6858000"/>
          </a:xfrm>
          <a:custGeom>
            <a:avLst/>
            <a:gdLst/>
            <a:ahLst/>
            <a:cxnLst/>
            <a:rect l="0" t="0" r="r" b="b"/>
            <a:pathLst>
              <a:path w="5760" h="4320">
                <a:moveTo>
                  <a:pt x="0" y="0"/>
                </a:moveTo>
                <a:lnTo>
                  <a:pt x="0" y="4320"/>
                </a:lnTo>
                <a:lnTo>
                  <a:pt x="5760" y="4320"/>
                </a:lnTo>
                <a:lnTo>
                  <a:pt x="5760" y="0"/>
                </a:lnTo>
                <a:lnTo>
                  <a:pt x="0" y="0"/>
                </a:lnTo>
                <a:close/>
                <a:moveTo>
                  <a:pt x="5444" y="4004"/>
                </a:moveTo>
                <a:lnTo>
                  <a:pt x="324" y="4004"/>
                </a:lnTo>
                <a:lnTo>
                  <a:pt x="324" y="324"/>
                </a:lnTo>
                <a:lnTo>
                  <a:pt x="5444" y="324"/>
                </a:lnTo>
                <a:lnTo>
                  <a:pt x="5444" y="400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74928" y="1447799"/>
            <a:ext cx="1113516" cy="4572001"/>
          </a:xfrm>
        </p:spPr>
        <p:txBody>
          <a:bodyPr vert="eaVert" anchor="ctr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738" y="1447799"/>
            <a:ext cx="4416936" cy="457200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8546" y="6365498"/>
            <a:ext cx="3859795" cy="228660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027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970" y="927098"/>
            <a:ext cx="6343672" cy="70986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501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534" y="2257588"/>
            <a:ext cx="3090672" cy="3020344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588"/>
            <a:ext cx="3082516" cy="302034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136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200"/>
            <a:ext cx="3636980" cy="353060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1" y="2489203"/>
            <a:ext cx="3636980" cy="353060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315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18" y="2489200"/>
            <a:ext cx="3633502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0" y="3248490"/>
            <a:ext cx="3636980" cy="2771311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1" y="2489200"/>
            <a:ext cx="3636979" cy="75663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5835"/>
            <a:ext cx="3636980" cy="277396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845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848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567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47800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1" y="3086845"/>
            <a:ext cx="2712589" cy="2933701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239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381390"/>
            <a:ext cx="2987089" cy="157480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086100"/>
            <a:ext cx="2987089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761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5" name="Freeform 24"/>
            <p:cNvSpPr/>
            <p:nvPr/>
          </p:nvSpPr>
          <p:spPr bwMode="gray">
            <a:xfrm>
              <a:off x="485023" y="1856450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0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4382" y="2489200"/>
            <a:ext cx="6345260" cy="353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74443" y="6365498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3" y="6365497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642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32" r:id="rId1"/>
    <p:sldLayoutId id="2147484133" r:id="rId2"/>
    <p:sldLayoutId id="2147484134" r:id="rId3"/>
    <p:sldLayoutId id="2147484135" r:id="rId4"/>
    <p:sldLayoutId id="2147484136" r:id="rId5"/>
    <p:sldLayoutId id="2147484137" r:id="rId6"/>
    <p:sldLayoutId id="2147484138" r:id="rId7"/>
    <p:sldLayoutId id="2147484139" r:id="rId8"/>
    <p:sldLayoutId id="2147484140" r:id="rId9"/>
    <p:sldLayoutId id="2147484141" r:id="rId10"/>
    <p:sldLayoutId id="2147484142" r:id="rId11"/>
    <p:sldLayoutId id="2147484143" r:id="rId12"/>
    <p:sldLayoutId id="2147484144" r:id="rId13"/>
    <p:sldLayoutId id="2147484145" r:id="rId14"/>
    <p:sldLayoutId id="2147484146" r:id="rId15"/>
    <p:sldLayoutId id="2147484147" r:id="rId16"/>
    <p:sldLayoutId id="2147484148" r:id="rId17"/>
  </p:sldLayoutIdLst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hand-leave-pen-paper-thank-you-226358/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mailto:nitinmzawar@rediffmail.co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49669" y="1565030"/>
            <a:ext cx="5961185" cy="2338755"/>
          </a:xfrm>
        </p:spPr>
        <p:txBody>
          <a:bodyPr>
            <a:normAutofit/>
          </a:bodyPr>
          <a:lstStyle/>
          <a:p>
            <a:pPr algn="ctr"/>
            <a:r>
              <a:rPr sz="4000" dirty="0">
                <a:solidFill>
                  <a:srgbClr val="92D050"/>
                </a:solidFill>
                <a:latin typeface="Lucida Bright" panose="02040602050505020304" pitchFamily="18" charset="0"/>
              </a:rPr>
              <a:t>SFT</a:t>
            </a:r>
            <a:r>
              <a:rPr lang="en-US" sz="4000" dirty="0">
                <a:solidFill>
                  <a:srgbClr val="92D050"/>
                </a:solidFill>
                <a:latin typeface="Lucida Bright" panose="02040602050505020304" pitchFamily="18" charset="0"/>
              </a:rPr>
              <a:t> Reporting</a:t>
            </a:r>
            <a:r>
              <a:rPr sz="4000" dirty="0">
                <a:solidFill>
                  <a:srgbClr val="92D050"/>
                </a:solidFill>
                <a:latin typeface="Lucida Bright" panose="02040602050505020304" pitchFamily="18" charset="0"/>
              </a:rPr>
              <a:t> &amp; Consequences of Non-Compliance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1934" y="5073162"/>
            <a:ext cx="5308866" cy="677006"/>
          </a:xfrm>
        </p:spPr>
        <p:txBody>
          <a:bodyPr>
            <a:normAutofit/>
          </a:bodyPr>
          <a:lstStyle/>
          <a:p>
            <a:pPr algn="ctr"/>
            <a:r>
              <a:rPr sz="2800" dirty="0">
                <a:latin typeface="Lucida Bright" panose="02040602050505020304" pitchFamily="18" charset="0"/>
              </a:rPr>
              <a:t>CA Nitin M Zawar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92D050"/>
                </a:solidFill>
                <a:latin typeface="Lucida Bright" panose="02040602050505020304" pitchFamily="18" charset="0"/>
              </a:rPr>
              <a:t>FILING REQUIREMENTS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631" y="2489200"/>
            <a:ext cx="7877907" cy="3530600"/>
          </a:xfrm>
        </p:spPr>
        <p:txBody>
          <a:bodyPr>
            <a:normAutofit/>
          </a:bodyPr>
          <a:lstStyle/>
          <a:p>
            <a:pPr algn="just">
              <a:lnSpc>
                <a:spcPct val="200000"/>
              </a:lnSpc>
            </a:pPr>
            <a:r>
              <a:rPr lang="en-US" sz="1700" b="1" dirty="0">
                <a:solidFill>
                  <a:srgbClr val="00B0F0"/>
                </a:solidFill>
                <a:latin typeface="Lucida Bright" panose="02040602050505020304" pitchFamily="18" charset="0"/>
              </a:rPr>
              <a:t>https://report.insight.gov.in/reporting-webapp/portal/homePage</a:t>
            </a:r>
          </a:p>
          <a:p>
            <a:pPr algn="just">
              <a:lnSpc>
                <a:spcPct val="200000"/>
              </a:lnSpc>
            </a:pPr>
            <a:r>
              <a:rPr lang="en-US" sz="2000" b="1" dirty="0">
                <a:latin typeface="Lucida Bright" panose="02040602050505020304" pitchFamily="18" charset="0"/>
              </a:rPr>
              <a:t>Due date</a:t>
            </a:r>
            <a:r>
              <a:rPr lang="en-US" sz="2000" dirty="0">
                <a:latin typeface="Lucida Bright" panose="02040602050505020304" pitchFamily="18" charset="0"/>
              </a:rPr>
              <a:t>: The statement of financial transactions referred to in sub-rule (1) shall be furnished </a:t>
            </a:r>
            <a:r>
              <a:rPr lang="en-US" sz="2000" b="1" dirty="0">
                <a:latin typeface="Lucida Bright" panose="02040602050505020304" pitchFamily="18" charset="0"/>
              </a:rPr>
              <a:t>on or before the 31</a:t>
            </a:r>
            <a:r>
              <a:rPr lang="en-US" sz="2000" b="1" baseline="30000" dirty="0">
                <a:latin typeface="Lucida Bright" panose="02040602050505020304" pitchFamily="18" charset="0"/>
              </a:rPr>
              <a:t>st</a:t>
            </a:r>
            <a:r>
              <a:rPr lang="en-US" sz="2000" b="1" dirty="0">
                <a:latin typeface="Lucida Bright" panose="02040602050505020304" pitchFamily="18" charset="0"/>
              </a:rPr>
              <a:t> May</a:t>
            </a:r>
            <a:r>
              <a:rPr lang="en-US" sz="2000" dirty="0">
                <a:latin typeface="Lucida Bright" panose="02040602050505020304" pitchFamily="18" charset="0"/>
              </a:rPr>
              <a:t>, immediately following the financial year in which the transaction is registered or recorded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8115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sz="2400" dirty="0">
                <a:solidFill>
                  <a:srgbClr val="92D050"/>
                </a:solidFill>
                <a:latin typeface="Lucida Bright" panose="02040602050505020304" pitchFamily="18" charset="0"/>
              </a:rPr>
              <a:t>N</a:t>
            </a:r>
            <a:r>
              <a:rPr lang="en-US" sz="2400" dirty="0">
                <a:solidFill>
                  <a:srgbClr val="92D050"/>
                </a:solidFill>
                <a:latin typeface="Lucida Bright" panose="02040602050505020304" pitchFamily="18" charset="0"/>
              </a:rPr>
              <a:t>ON – COMPLIANCE CONSEQUENCES </a:t>
            </a:r>
            <a:r>
              <a:rPr sz="2400" dirty="0">
                <a:solidFill>
                  <a:srgbClr val="92D050"/>
                </a:solidFill>
                <a:latin typeface="Lucida Bright" panose="02040602050505020304" pitchFamily="18" charset="0"/>
              </a:rPr>
              <a:t>(Failure to File)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6865" y="2507719"/>
            <a:ext cx="7298920" cy="3444997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50000"/>
              </a:lnSpc>
            </a:pPr>
            <a:r>
              <a:rPr lang="en-US" sz="2200" b="1" u="sng" dirty="0">
                <a:latin typeface="Lucida Bright" panose="02040602050505020304" pitchFamily="18" charset="0"/>
              </a:rPr>
              <a:t>Penalty U/s. 271FA</a:t>
            </a:r>
          </a:p>
          <a:p>
            <a:pPr algn="just">
              <a:lnSpc>
                <a:spcPct val="150000"/>
              </a:lnSpc>
            </a:pPr>
            <a:r>
              <a:rPr sz="2200" dirty="0">
                <a:latin typeface="Lucida Bright" panose="02040602050505020304" pitchFamily="18" charset="0"/>
              </a:rPr>
              <a:t>Penalty of </a:t>
            </a:r>
            <a:r>
              <a:rPr sz="2200" b="1" dirty="0">
                <a:latin typeface="Lucida Bright" panose="02040602050505020304" pitchFamily="18" charset="0"/>
              </a:rPr>
              <a:t>₹500 per day</a:t>
            </a:r>
            <a:r>
              <a:rPr sz="2200" dirty="0">
                <a:latin typeface="Lucida Bright" panose="02040602050505020304" pitchFamily="18" charset="0"/>
              </a:rPr>
              <a:t> for failure to furnish SFT.</a:t>
            </a:r>
          </a:p>
          <a:p>
            <a:pPr algn="just">
              <a:lnSpc>
                <a:spcPct val="150000"/>
              </a:lnSpc>
            </a:pPr>
            <a:r>
              <a:rPr sz="2200" dirty="0">
                <a:latin typeface="Lucida Bright" panose="02040602050505020304" pitchFamily="18" charset="0"/>
              </a:rPr>
              <a:t>If notice under Section 285BA(5) is ignored, </a:t>
            </a:r>
            <a:r>
              <a:rPr sz="2200" b="1" dirty="0">
                <a:latin typeface="Lucida Bright" panose="02040602050505020304" pitchFamily="18" charset="0"/>
              </a:rPr>
              <a:t>penalty increases to ₹1,000 per day</a:t>
            </a:r>
            <a:r>
              <a:rPr lang="en-US" sz="2200" dirty="0">
                <a:latin typeface="Lucida Bright" panose="02040602050505020304" pitchFamily="18" charset="0"/>
              </a:rPr>
              <a:t> beginning from the day immediately following the day on which the time specified in such notice for furnishing the statement expires</a:t>
            </a:r>
            <a:r>
              <a:rPr sz="2200" dirty="0">
                <a:latin typeface="Lucida Bright" panose="02040602050505020304" pitchFamily="18" charset="0"/>
              </a:rPr>
              <a:t>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900" dirty="0">
                <a:solidFill>
                  <a:srgbClr val="92D050"/>
                </a:solidFill>
                <a:latin typeface="Lucida Bright" panose="02040602050505020304" pitchFamily="18" charset="0"/>
              </a:rPr>
              <a:t>NON – COMPLIANCE CONSEQUENCES</a:t>
            </a:r>
            <a:br>
              <a:rPr lang="en-US" dirty="0">
                <a:solidFill>
                  <a:srgbClr val="92D050"/>
                </a:solidFill>
                <a:latin typeface="Lucida Bright" panose="02040602050505020304" pitchFamily="18" charset="0"/>
              </a:rPr>
            </a:br>
            <a:r>
              <a:rPr sz="2900" dirty="0">
                <a:solidFill>
                  <a:srgbClr val="92D050"/>
                </a:solidFill>
                <a:latin typeface="Lucida Bright" panose="02040602050505020304" pitchFamily="18" charset="0"/>
              </a:rPr>
              <a:t>(Incorrect Filing)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4382" y="2489200"/>
            <a:ext cx="7769664" cy="3530600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200000"/>
              </a:lnSpc>
            </a:pPr>
            <a:r>
              <a:rPr lang="en-US" sz="2200" b="1" u="sng" dirty="0">
                <a:latin typeface="Lucida Bright" panose="02040602050505020304" pitchFamily="18" charset="0"/>
              </a:rPr>
              <a:t>Penalty U/s. 271FAA</a:t>
            </a:r>
          </a:p>
          <a:p>
            <a:pPr algn="just">
              <a:lnSpc>
                <a:spcPct val="200000"/>
              </a:lnSpc>
            </a:pPr>
            <a:r>
              <a:rPr sz="2200" dirty="0">
                <a:latin typeface="Lucida Bright" panose="02040602050505020304" pitchFamily="18" charset="0"/>
              </a:rPr>
              <a:t>Penalty of </a:t>
            </a:r>
            <a:r>
              <a:rPr sz="2200" b="1" dirty="0">
                <a:latin typeface="Lucida Bright" panose="02040602050505020304" pitchFamily="18" charset="0"/>
              </a:rPr>
              <a:t>₹</a:t>
            </a:r>
            <a:r>
              <a:rPr lang="en-US" sz="2200" b="1" dirty="0">
                <a:latin typeface="Lucida Bright" panose="02040602050505020304" pitchFamily="18" charset="0"/>
              </a:rPr>
              <a:t>.</a:t>
            </a:r>
            <a:r>
              <a:rPr sz="2200" b="1" dirty="0">
                <a:latin typeface="Lucida Bright" panose="02040602050505020304" pitchFamily="18" charset="0"/>
              </a:rPr>
              <a:t>50,000</a:t>
            </a:r>
            <a:r>
              <a:rPr lang="en-US" sz="2200" b="1" dirty="0">
                <a:latin typeface="Lucida Bright" panose="02040602050505020304" pitchFamily="18" charset="0"/>
              </a:rPr>
              <a:t>/-</a:t>
            </a:r>
            <a:r>
              <a:rPr sz="2200" dirty="0">
                <a:latin typeface="Lucida Bright" panose="02040602050505020304" pitchFamily="18" charset="0"/>
              </a:rPr>
              <a:t> for incorrect/incomplete reporting.</a:t>
            </a:r>
          </a:p>
          <a:p>
            <a:pPr algn="just">
              <a:lnSpc>
                <a:spcPct val="200000"/>
              </a:lnSpc>
            </a:pPr>
            <a:r>
              <a:rPr sz="2200" b="1" dirty="0">
                <a:latin typeface="Lucida Bright" panose="02040602050505020304" pitchFamily="18" charset="0"/>
              </a:rPr>
              <a:t>Additional penalty</a:t>
            </a:r>
            <a:r>
              <a:rPr sz="2200" dirty="0">
                <a:latin typeface="Lucida Bright" panose="02040602050505020304" pitchFamily="18" charset="0"/>
              </a:rPr>
              <a:t> of </a:t>
            </a:r>
            <a:r>
              <a:rPr sz="2200" b="1" dirty="0">
                <a:latin typeface="Lucida Bright" panose="02040602050505020304" pitchFamily="18" charset="0"/>
              </a:rPr>
              <a:t>₹</a:t>
            </a:r>
            <a:r>
              <a:rPr lang="en-US" sz="2200" b="1" dirty="0">
                <a:latin typeface="Lucida Bright" panose="02040602050505020304" pitchFamily="18" charset="0"/>
              </a:rPr>
              <a:t>.</a:t>
            </a:r>
            <a:r>
              <a:rPr sz="2200" b="1" dirty="0">
                <a:latin typeface="Lucida Bright" panose="02040602050505020304" pitchFamily="18" charset="0"/>
              </a:rPr>
              <a:t>5,000</a:t>
            </a:r>
            <a:r>
              <a:rPr lang="en-US" sz="2200" b="1" dirty="0">
                <a:latin typeface="Lucida Bright" panose="02040602050505020304" pitchFamily="18" charset="0"/>
              </a:rPr>
              <a:t>/-</a:t>
            </a:r>
            <a:r>
              <a:rPr sz="2200" dirty="0">
                <a:latin typeface="Lucida Bright" panose="02040602050505020304" pitchFamily="18" charset="0"/>
              </a:rPr>
              <a:t> </a:t>
            </a:r>
            <a:r>
              <a:rPr sz="2200" b="1" u="sng" dirty="0">
                <a:latin typeface="Lucida Bright" panose="02040602050505020304" pitchFamily="18" charset="0"/>
              </a:rPr>
              <a:t>per</a:t>
            </a:r>
            <a:r>
              <a:rPr sz="2200" dirty="0">
                <a:latin typeface="Lucida Bright" panose="02040602050505020304" pitchFamily="18" charset="0"/>
              </a:rPr>
              <a:t> </a:t>
            </a:r>
            <a:r>
              <a:rPr sz="2200" b="1" dirty="0">
                <a:latin typeface="Lucida Bright" panose="02040602050505020304" pitchFamily="18" charset="0"/>
              </a:rPr>
              <a:t>inaccurate reportable account</a:t>
            </a:r>
            <a:r>
              <a:rPr sz="2200" dirty="0">
                <a:latin typeface="Lucida Bright" panose="02040602050505020304" pitchFamily="18" charset="0"/>
              </a:rPr>
              <a:t> due to false information.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dirty="0">
                <a:solidFill>
                  <a:srgbClr val="92D050"/>
                </a:solidFill>
                <a:latin typeface="Lucida Bright" panose="02040602050505020304" pitchFamily="18" charset="0"/>
              </a:rPr>
              <a:t>RECTIFICATION MECHANISEM</a:t>
            </a:r>
            <a:endParaRPr sz="3000" dirty="0">
              <a:solidFill>
                <a:srgbClr val="92D050"/>
              </a:solidFill>
              <a:latin typeface="Lucida Bright" panose="020406020505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4382" y="2489199"/>
            <a:ext cx="7655364" cy="3700585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US" sz="1700" b="1" dirty="0">
                <a:latin typeface="Lucida Bright" panose="02040602050505020304" pitchFamily="18" charset="0"/>
              </a:rPr>
              <a:t>Reporting Entity comes to know or discovers</a:t>
            </a:r>
            <a:r>
              <a:rPr lang="en-US" sz="1700" dirty="0">
                <a:latin typeface="Lucida Bright" panose="02040602050505020304" pitchFamily="18" charset="0"/>
              </a:rPr>
              <a:t> any </a:t>
            </a:r>
            <a:r>
              <a:rPr lang="en-US" sz="1700" b="1" dirty="0">
                <a:latin typeface="Lucida Bright" panose="02040602050505020304" pitchFamily="18" charset="0"/>
              </a:rPr>
              <a:t>inaccuracy</a:t>
            </a:r>
            <a:r>
              <a:rPr lang="en-US" sz="1700" dirty="0">
                <a:latin typeface="Lucida Bright" panose="02040602050505020304" pitchFamily="18" charset="0"/>
              </a:rPr>
              <a:t> in the </a:t>
            </a:r>
            <a:r>
              <a:rPr lang="en-US" sz="1700" b="1" dirty="0">
                <a:latin typeface="Lucida Bright" panose="02040602050505020304" pitchFamily="18" charset="0"/>
              </a:rPr>
              <a:t>information provided</a:t>
            </a:r>
            <a:r>
              <a:rPr lang="en-US" sz="1700" dirty="0">
                <a:latin typeface="Lucida Bright" panose="02040602050505020304" pitchFamily="18" charset="0"/>
              </a:rPr>
              <a:t> in the statement then e</a:t>
            </a:r>
            <a:r>
              <a:rPr sz="1700" dirty="0">
                <a:latin typeface="Lucida Bright" panose="02040602050505020304" pitchFamily="18" charset="0"/>
              </a:rPr>
              <a:t>rrors must be</a:t>
            </a:r>
            <a:r>
              <a:rPr lang="en-US" sz="1700" dirty="0">
                <a:latin typeface="Lucida Bright" panose="02040602050505020304" pitchFamily="18" charset="0"/>
              </a:rPr>
              <a:t> </a:t>
            </a:r>
            <a:r>
              <a:rPr lang="en-US" sz="1700" b="1" dirty="0">
                <a:latin typeface="Lucida Bright" panose="02040602050505020304" pitchFamily="18" charset="0"/>
              </a:rPr>
              <a:t>informed to prescribed authority</a:t>
            </a:r>
            <a:r>
              <a:rPr lang="en-US" sz="1700" dirty="0">
                <a:latin typeface="Lucida Bright" panose="02040602050505020304" pitchFamily="18" charset="0"/>
              </a:rPr>
              <a:t> and </a:t>
            </a:r>
            <a:r>
              <a:rPr lang="en-US" sz="1700" b="1" dirty="0">
                <a:latin typeface="Lucida Bright" panose="02040602050505020304" pitchFamily="18" charset="0"/>
              </a:rPr>
              <a:t>furnish the</a:t>
            </a:r>
            <a:r>
              <a:rPr sz="1700" b="1" dirty="0">
                <a:latin typeface="Lucida Bright" panose="02040602050505020304" pitchFamily="18" charset="0"/>
              </a:rPr>
              <a:t> correct</a:t>
            </a:r>
            <a:r>
              <a:rPr lang="en-US" sz="1700" b="1" dirty="0">
                <a:latin typeface="Lucida Bright" panose="02040602050505020304" pitchFamily="18" charset="0"/>
              </a:rPr>
              <a:t> statement</a:t>
            </a:r>
            <a:r>
              <a:rPr sz="1700" b="1" dirty="0">
                <a:latin typeface="Lucida Bright" panose="02040602050505020304" pitchFamily="18" charset="0"/>
              </a:rPr>
              <a:t> within 10 days</a:t>
            </a:r>
            <a:r>
              <a:rPr sz="1700" dirty="0">
                <a:latin typeface="Lucida Bright" panose="02040602050505020304" pitchFamily="18" charset="0"/>
              </a:rPr>
              <a:t> of discovery.</a:t>
            </a:r>
          </a:p>
          <a:p>
            <a:pPr algn="just">
              <a:lnSpc>
                <a:spcPct val="150000"/>
              </a:lnSpc>
            </a:pPr>
            <a:r>
              <a:rPr sz="1700" dirty="0">
                <a:latin typeface="Lucida Bright" panose="02040602050505020304" pitchFamily="18" charset="0"/>
              </a:rPr>
              <a:t>If</a:t>
            </a:r>
            <a:r>
              <a:rPr lang="en-US" sz="1700" dirty="0">
                <a:latin typeface="Lucida Bright" panose="02040602050505020304" pitchFamily="18" charset="0"/>
              </a:rPr>
              <a:t> the </a:t>
            </a:r>
            <a:r>
              <a:rPr lang="en-US" sz="1700" b="1" dirty="0">
                <a:latin typeface="Lucida Bright" panose="02040602050505020304" pitchFamily="18" charset="0"/>
              </a:rPr>
              <a:t>prescribed authority consider that statement furnished is defective</a:t>
            </a:r>
            <a:r>
              <a:rPr lang="en-US" sz="1700" dirty="0">
                <a:latin typeface="Lucida Bright" panose="02040602050505020304" pitchFamily="18" charset="0"/>
              </a:rPr>
              <a:t> then he intimate the defect to reporting entity and provide opportunity to rectify the defect. </a:t>
            </a:r>
            <a:r>
              <a:rPr lang="en-US" sz="1700" b="1" dirty="0">
                <a:latin typeface="Lucida Bright" panose="02040602050505020304" pitchFamily="18" charset="0"/>
              </a:rPr>
              <a:t>If </a:t>
            </a:r>
            <a:r>
              <a:rPr sz="1700" b="1" dirty="0">
                <a:latin typeface="Lucida Bright" panose="02040602050505020304" pitchFamily="18" charset="0"/>
              </a:rPr>
              <a:t>defects remain uncorrected for </a:t>
            </a:r>
            <a:r>
              <a:rPr lang="en-US" sz="1700" b="1" dirty="0">
                <a:latin typeface="Lucida Bright" panose="02040602050505020304" pitchFamily="18" charset="0"/>
              </a:rPr>
              <a:t>more than </a:t>
            </a:r>
            <a:r>
              <a:rPr sz="1700" b="1" dirty="0">
                <a:latin typeface="Lucida Bright" panose="02040602050505020304" pitchFamily="18" charset="0"/>
              </a:rPr>
              <a:t>30 days</a:t>
            </a:r>
            <a:r>
              <a:rPr sz="1700" dirty="0">
                <a:latin typeface="Lucida Bright" panose="02040602050505020304" pitchFamily="18" charset="0"/>
              </a:rPr>
              <a:t>, it's treated as inaccurate filing, attracting penalties.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dirty="0">
                <a:solidFill>
                  <a:srgbClr val="92D050"/>
                </a:solidFill>
                <a:latin typeface="Lucida Bright" panose="02040602050505020304" pitchFamily="18" charset="0"/>
              </a:rPr>
              <a:t>IMPORTANCE OF COMPLIANCE</a:t>
            </a:r>
            <a:endParaRPr sz="3000" dirty="0">
              <a:solidFill>
                <a:srgbClr val="92D050"/>
              </a:solidFill>
              <a:latin typeface="Lucida Bright" panose="020406020505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4382" y="2489200"/>
            <a:ext cx="7769664" cy="3530600"/>
          </a:xfrm>
        </p:spPr>
        <p:txBody>
          <a:bodyPr>
            <a:normAutofit/>
          </a:bodyPr>
          <a:lstStyle/>
          <a:p>
            <a:pPr algn="just">
              <a:lnSpc>
                <a:spcPct val="200000"/>
              </a:lnSpc>
            </a:pPr>
            <a:r>
              <a:rPr sz="2200" dirty="0">
                <a:latin typeface="Lucida Bright" panose="02040602050505020304" pitchFamily="18" charset="0"/>
              </a:rPr>
              <a:t>Avoids penalties and legal issues.</a:t>
            </a:r>
          </a:p>
          <a:p>
            <a:pPr algn="just">
              <a:lnSpc>
                <a:spcPct val="200000"/>
              </a:lnSpc>
            </a:pPr>
            <a:r>
              <a:rPr sz="2200" dirty="0">
                <a:latin typeface="Lucida Bright" panose="02040602050505020304" pitchFamily="18" charset="0"/>
              </a:rPr>
              <a:t>Aids in pre-filling of income tax returns.</a:t>
            </a:r>
          </a:p>
          <a:p>
            <a:pPr algn="just">
              <a:lnSpc>
                <a:spcPct val="200000"/>
              </a:lnSpc>
            </a:pPr>
            <a:r>
              <a:rPr sz="2200" dirty="0">
                <a:latin typeface="Lucida Bright" panose="02040602050505020304" pitchFamily="18" charset="0"/>
              </a:rPr>
              <a:t>Strengthens financial data integrity and prevents tax evasion.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>
                <a:solidFill>
                  <a:srgbClr val="92D050"/>
                </a:solidFill>
                <a:latin typeface="Lucida Bright" panose="02040602050505020304" pitchFamily="18" charset="0"/>
              </a:rPr>
              <a:t>C</a:t>
            </a:r>
            <a:r>
              <a:rPr lang="en-US" dirty="0">
                <a:solidFill>
                  <a:srgbClr val="92D050"/>
                </a:solidFill>
                <a:latin typeface="Lucida Bright" panose="02040602050505020304" pitchFamily="18" charset="0"/>
              </a:rPr>
              <a:t>ONCLUSION</a:t>
            </a:r>
            <a:endParaRPr dirty="0">
              <a:solidFill>
                <a:srgbClr val="92D050"/>
              </a:solidFill>
              <a:latin typeface="Lucida Bright" panose="020406020505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4381" y="2489200"/>
            <a:ext cx="7743287" cy="353060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sz="2200" dirty="0">
                <a:latin typeface="Lucida Bright" panose="02040602050505020304" pitchFamily="18" charset="0"/>
              </a:rPr>
              <a:t>SFT compliance is essential for financial institutions.</a:t>
            </a:r>
          </a:p>
          <a:p>
            <a:pPr algn="just">
              <a:lnSpc>
                <a:spcPct val="150000"/>
              </a:lnSpc>
            </a:pPr>
            <a:r>
              <a:rPr sz="2200" dirty="0">
                <a:latin typeface="Lucida Bright" panose="02040602050505020304" pitchFamily="18" charset="0"/>
              </a:rPr>
              <a:t>Proper reporting ensures tax transparency and prevents penalties.</a:t>
            </a:r>
          </a:p>
          <a:p>
            <a:pPr algn="just">
              <a:lnSpc>
                <a:spcPct val="150000"/>
              </a:lnSpc>
            </a:pPr>
            <a:r>
              <a:rPr sz="2200" dirty="0">
                <a:latin typeface="Lucida Bright" panose="02040602050505020304" pitchFamily="18" charset="0"/>
              </a:rPr>
              <a:t>Banks must adopt strong due diligence and reporting mechanisms.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15338"/>
            <a:ext cx="6798734" cy="13974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2487A63F-B96F-544A-CF83-4BD57BA6AF9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439615" y="730700"/>
            <a:ext cx="7984083" cy="4996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4053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Bright" panose="02040602050505020304" pitchFamily="18" charset="0"/>
              </a:rPr>
              <a:t>CA NITIN ZAWAR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IN" dirty="0">
                <a:latin typeface="Lucida Bright" panose="02040602050505020304" pitchFamily="18" charset="0"/>
              </a:rPr>
              <a:t>📞 9422995200</a:t>
            </a:r>
          </a:p>
          <a:p>
            <a:pPr>
              <a:lnSpc>
                <a:spcPct val="200000"/>
              </a:lnSpc>
            </a:pPr>
            <a:r>
              <a:rPr lang="en-IN" dirty="0">
                <a:latin typeface="Lucida Bright" panose="02040602050505020304" pitchFamily="18" charset="0"/>
              </a:rPr>
              <a:t>✉ - </a:t>
            </a:r>
            <a:r>
              <a:rPr lang="en-IN" dirty="0">
                <a:latin typeface="Lucida Bright" panose="02040602050505020304" pitchFamily="18" charset="0"/>
                <a:hlinkClick r:id="rId2"/>
              </a:rPr>
              <a:t>nitinmzawar@rediffmail.com</a:t>
            </a:r>
            <a:endParaRPr lang="en-IN" dirty="0">
              <a:latin typeface="Lucida Bright" panose="02040602050505020304" pitchFamily="18" charset="0"/>
            </a:endParaRPr>
          </a:p>
          <a:p>
            <a:pPr>
              <a:lnSpc>
                <a:spcPct val="200000"/>
              </a:lnSpc>
            </a:pPr>
            <a:r>
              <a:rPr lang="en-IN" dirty="0">
                <a:latin typeface="Lucida Bright" panose="02040602050505020304" pitchFamily="18" charset="0"/>
              </a:rPr>
              <a:t>     - CA Nitin Zawar</a:t>
            </a:r>
          </a:p>
          <a:p>
            <a:pPr>
              <a:lnSpc>
                <a:spcPct val="200000"/>
              </a:lnSpc>
            </a:pPr>
            <a:r>
              <a:rPr lang="en-IN" dirty="0">
                <a:latin typeface="Lucida Bright" panose="02040602050505020304" pitchFamily="18" charset="0"/>
              </a:rPr>
              <a:t>𝕏 - @</a:t>
            </a:r>
            <a:r>
              <a:rPr lang="en-IN" dirty="0" err="1">
                <a:latin typeface="Lucida Bright" panose="02040602050505020304" pitchFamily="18" charset="0"/>
              </a:rPr>
              <a:t>CA_NitinZawar</a:t>
            </a:r>
            <a:endParaRPr lang="en-IN" dirty="0">
              <a:latin typeface="Lucida Bright" panose="02040602050505020304" pitchFamily="18" charset="0"/>
            </a:endParaRP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B4DEF53-ADA0-BCCB-53A7-EBB75B3271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9696" y="4002231"/>
            <a:ext cx="251013" cy="389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098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92D050"/>
                </a:solidFill>
                <a:latin typeface="Lucida Bright" panose="02040602050505020304" pitchFamily="18" charset="0"/>
              </a:rPr>
              <a:t>INTRODUCTION TO </a:t>
            </a:r>
            <a:r>
              <a:rPr dirty="0">
                <a:solidFill>
                  <a:srgbClr val="92D050"/>
                </a:solidFill>
                <a:latin typeface="Lucida Bright" panose="02040602050505020304" pitchFamily="18" charset="0"/>
              </a:rPr>
              <a:t>SFT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algn="just"/>
            <a:endParaRPr lang="en-US" dirty="0"/>
          </a:p>
          <a:p>
            <a:pPr algn="just">
              <a:lnSpc>
                <a:spcPct val="170000"/>
              </a:lnSpc>
            </a:pPr>
            <a:r>
              <a:rPr sz="3700" dirty="0">
                <a:latin typeface="Lucida Bright" panose="02040602050505020304" pitchFamily="18" charset="0"/>
              </a:rPr>
              <a:t>SFT is a reporting mechanism under Section 285BA of the Income Tax Act, 1961.</a:t>
            </a:r>
          </a:p>
          <a:p>
            <a:pPr algn="just">
              <a:lnSpc>
                <a:spcPct val="170000"/>
              </a:lnSpc>
            </a:pPr>
            <a:r>
              <a:rPr sz="3700" dirty="0">
                <a:latin typeface="Lucida Bright" panose="02040602050505020304" pitchFamily="18" charset="0"/>
              </a:rPr>
              <a:t>Mandates reporting of high-value transactions to the Income Tax Department.</a:t>
            </a:r>
          </a:p>
          <a:p>
            <a:pPr algn="just">
              <a:lnSpc>
                <a:spcPct val="170000"/>
              </a:lnSpc>
            </a:pPr>
            <a:r>
              <a:rPr sz="3700" dirty="0">
                <a:latin typeface="Lucida Bright" panose="02040602050505020304" pitchFamily="18" charset="0"/>
              </a:rPr>
              <a:t>Previously called Annual Information Return (AIR).</a:t>
            </a:r>
          </a:p>
          <a:p>
            <a:pPr algn="just">
              <a:lnSpc>
                <a:spcPct val="170000"/>
              </a:lnSpc>
            </a:pPr>
            <a:r>
              <a:rPr sz="3700" dirty="0">
                <a:latin typeface="Lucida Bright" panose="02040602050505020304" pitchFamily="18" charset="0"/>
              </a:rPr>
              <a:t>Helps track financial activities for tax compliance.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92D050"/>
                </a:solidFill>
                <a:latin typeface="Lucida Bright" panose="02040602050505020304" pitchFamily="18" charset="0"/>
              </a:rPr>
              <a:t>APPLICABILITY OF</a:t>
            </a:r>
            <a:r>
              <a:rPr dirty="0">
                <a:solidFill>
                  <a:srgbClr val="92D050"/>
                </a:solidFill>
                <a:latin typeface="Lucida Bright" panose="02040602050505020304" pitchFamily="18" charset="0"/>
              </a:rPr>
              <a:t> SFT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4381" y="2489200"/>
            <a:ext cx="7268503" cy="353060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dirty="0">
                <a:latin typeface="Lucida Bright" panose="02040602050505020304" pitchFamily="18" charset="0"/>
              </a:rPr>
              <a:t>Banks and financial institutions</a:t>
            </a:r>
          </a:p>
          <a:p>
            <a:pPr algn="just">
              <a:lnSpc>
                <a:spcPct val="150000"/>
              </a:lnSpc>
            </a:pPr>
            <a:r>
              <a:rPr dirty="0">
                <a:latin typeface="Lucida Bright" panose="02040602050505020304" pitchFamily="18" charset="0"/>
              </a:rPr>
              <a:t>Recognized stock exchanges, depositories, clearing corporations</a:t>
            </a:r>
          </a:p>
          <a:p>
            <a:pPr algn="just">
              <a:lnSpc>
                <a:spcPct val="150000"/>
              </a:lnSpc>
            </a:pPr>
            <a:r>
              <a:rPr dirty="0">
                <a:latin typeface="Lucida Bright" panose="02040602050505020304" pitchFamily="18" charset="0"/>
              </a:rPr>
              <a:t>Mutual funds, companies issuing bonds, debentures, shares</a:t>
            </a:r>
          </a:p>
          <a:p>
            <a:pPr algn="just">
              <a:lnSpc>
                <a:spcPct val="150000"/>
              </a:lnSpc>
            </a:pPr>
            <a:r>
              <a:rPr dirty="0">
                <a:latin typeface="Lucida Bright" panose="02040602050505020304" pitchFamily="18" charset="0"/>
              </a:rPr>
              <a:t>Property registrars, RBI officers, Post Master General</a:t>
            </a:r>
          </a:p>
          <a:p>
            <a:pPr algn="just">
              <a:lnSpc>
                <a:spcPct val="150000"/>
              </a:lnSpc>
            </a:pPr>
            <a:r>
              <a:rPr dirty="0">
                <a:latin typeface="Lucida Bright" panose="02040602050505020304" pitchFamily="18" charset="0"/>
              </a:rPr>
              <a:t>Authorized dealers for foreign exchange transactions</a:t>
            </a:r>
          </a:p>
          <a:p>
            <a:pPr algn="just">
              <a:lnSpc>
                <a:spcPct val="150000"/>
              </a:lnSpc>
            </a:pPr>
            <a:r>
              <a:rPr dirty="0">
                <a:latin typeface="Lucida Bright" panose="02040602050505020304" pitchFamily="18" charset="0"/>
              </a:rPr>
              <a:t>Other prescribed reporting financial institutions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>
                <a:solidFill>
                  <a:srgbClr val="92D050"/>
                </a:solidFill>
                <a:latin typeface="Lucida Bright" panose="02040602050505020304" pitchFamily="18" charset="0"/>
              </a:rPr>
              <a:t>TRANSACTION TO BE REPORTED</a:t>
            </a:r>
            <a:r>
              <a:rPr sz="3600" dirty="0">
                <a:solidFill>
                  <a:srgbClr val="92D050"/>
                </a:solidFill>
                <a:latin typeface="Lucida Bright" panose="02040602050505020304" pitchFamily="18" charset="0"/>
              </a:rPr>
              <a:t> (Rule 114E)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4381" y="2489200"/>
            <a:ext cx="7628987" cy="3788508"/>
          </a:xfrm>
        </p:spPr>
        <p:txBody>
          <a:bodyPr>
            <a:normAutofit fontScale="85000" lnSpcReduction="10000"/>
          </a:bodyPr>
          <a:lstStyle/>
          <a:p>
            <a:pPr algn="just">
              <a:lnSpc>
                <a:spcPct val="170000"/>
              </a:lnSpc>
            </a:pPr>
            <a:r>
              <a:rPr lang="en-US" dirty="0">
                <a:latin typeface="Lucida Bright" panose="02040602050505020304" pitchFamily="18" charset="0"/>
              </a:rPr>
              <a:t>(a) Payment made </a:t>
            </a:r>
            <a:r>
              <a:rPr lang="en-US" b="1" dirty="0">
                <a:latin typeface="Lucida Bright" panose="02040602050505020304" pitchFamily="18" charset="0"/>
              </a:rPr>
              <a:t>in cash</a:t>
            </a:r>
            <a:r>
              <a:rPr lang="en-US" dirty="0">
                <a:latin typeface="Lucida Bright" panose="02040602050505020304" pitchFamily="18" charset="0"/>
              </a:rPr>
              <a:t> for </a:t>
            </a:r>
            <a:r>
              <a:rPr lang="en-US" b="1" dirty="0">
                <a:latin typeface="Lucida Bright" panose="02040602050505020304" pitchFamily="18" charset="0"/>
              </a:rPr>
              <a:t>purchase of bank drafts</a:t>
            </a:r>
            <a:r>
              <a:rPr lang="en-US" dirty="0">
                <a:latin typeface="Lucida Bright" panose="02040602050505020304" pitchFamily="18" charset="0"/>
              </a:rPr>
              <a:t> or </a:t>
            </a:r>
            <a:r>
              <a:rPr lang="en-US" b="1" dirty="0">
                <a:latin typeface="Lucida Bright" panose="02040602050505020304" pitchFamily="18" charset="0"/>
              </a:rPr>
              <a:t>pay orders</a:t>
            </a:r>
            <a:r>
              <a:rPr lang="en-US" dirty="0">
                <a:latin typeface="Lucida Bright" panose="02040602050505020304" pitchFamily="18" charset="0"/>
              </a:rPr>
              <a:t> or </a:t>
            </a:r>
            <a:r>
              <a:rPr lang="en-US" b="1" dirty="0">
                <a:latin typeface="Lucida Bright" panose="02040602050505020304" pitchFamily="18" charset="0"/>
              </a:rPr>
              <a:t>banker's cheque</a:t>
            </a:r>
            <a:r>
              <a:rPr lang="en-US" dirty="0">
                <a:latin typeface="Lucida Bright" panose="02040602050505020304" pitchFamily="18" charset="0"/>
              </a:rPr>
              <a:t> of an amount </a:t>
            </a:r>
            <a:r>
              <a:rPr lang="en-US" b="1" dirty="0">
                <a:latin typeface="Lucida Bright" panose="02040602050505020304" pitchFamily="18" charset="0"/>
              </a:rPr>
              <a:t>aggregating to Rs. 10 lakh or more</a:t>
            </a:r>
            <a:r>
              <a:rPr lang="en-US" dirty="0">
                <a:latin typeface="Lucida Bright" panose="02040602050505020304" pitchFamily="18" charset="0"/>
              </a:rPr>
              <a:t> in a financial year. </a:t>
            </a:r>
          </a:p>
          <a:p>
            <a:pPr algn="just">
              <a:lnSpc>
                <a:spcPct val="170000"/>
              </a:lnSpc>
            </a:pPr>
            <a:r>
              <a:rPr lang="en-US" dirty="0">
                <a:latin typeface="Lucida Bright" panose="02040602050505020304" pitchFamily="18" charset="0"/>
              </a:rPr>
              <a:t>(b) Payments made </a:t>
            </a:r>
            <a:r>
              <a:rPr lang="en-US" b="1" dirty="0">
                <a:latin typeface="Lucida Bright" panose="02040602050505020304" pitchFamily="18" charset="0"/>
              </a:rPr>
              <a:t>in cash aggregating to Rs. 10 lakh or more</a:t>
            </a:r>
            <a:r>
              <a:rPr lang="en-US" dirty="0">
                <a:latin typeface="Lucida Bright" panose="02040602050505020304" pitchFamily="18" charset="0"/>
              </a:rPr>
              <a:t> during the financial year for purchase of </a:t>
            </a:r>
            <a:r>
              <a:rPr lang="en-US" b="1" dirty="0">
                <a:latin typeface="Lucida Bright" panose="02040602050505020304" pitchFamily="18" charset="0"/>
              </a:rPr>
              <a:t>prepaid instruments issued by Reserve Bank of India. </a:t>
            </a:r>
          </a:p>
          <a:p>
            <a:pPr algn="just">
              <a:lnSpc>
                <a:spcPct val="170000"/>
              </a:lnSpc>
            </a:pPr>
            <a:r>
              <a:rPr lang="en-US" dirty="0">
                <a:latin typeface="Lucida Bright" panose="02040602050505020304" pitchFamily="18" charset="0"/>
              </a:rPr>
              <a:t>(c) </a:t>
            </a:r>
            <a:r>
              <a:rPr lang="en-US" b="1" dirty="0">
                <a:latin typeface="Lucida Bright" panose="02040602050505020304" pitchFamily="18" charset="0"/>
              </a:rPr>
              <a:t>Cash deposits</a:t>
            </a:r>
            <a:r>
              <a:rPr lang="en-US" dirty="0">
                <a:latin typeface="Lucida Bright" panose="02040602050505020304" pitchFamily="18" charset="0"/>
              </a:rPr>
              <a:t> or </a:t>
            </a:r>
            <a:r>
              <a:rPr lang="en-US" b="1" dirty="0">
                <a:latin typeface="Lucida Bright" panose="02040602050505020304" pitchFamily="18" charset="0"/>
              </a:rPr>
              <a:t>cash withdrawals</a:t>
            </a:r>
            <a:r>
              <a:rPr lang="en-US" dirty="0">
                <a:latin typeface="Lucida Bright" panose="02040602050505020304" pitchFamily="18" charset="0"/>
              </a:rPr>
              <a:t> (including through bearer's cheque) </a:t>
            </a:r>
            <a:r>
              <a:rPr lang="en-US" b="1" dirty="0">
                <a:latin typeface="Lucida Bright" panose="02040602050505020304" pitchFamily="18" charset="0"/>
              </a:rPr>
              <a:t>aggregating to Rs. 50 lakh or more</a:t>
            </a:r>
            <a:r>
              <a:rPr lang="en-US" dirty="0">
                <a:latin typeface="Lucida Bright" panose="02040602050505020304" pitchFamily="18" charset="0"/>
              </a:rPr>
              <a:t> in a financial year, in or from one or more </a:t>
            </a:r>
            <a:r>
              <a:rPr lang="en-US" b="1" dirty="0">
                <a:latin typeface="Lucida Bright" panose="02040602050505020304" pitchFamily="18" charset="0"/>
              </a:rPr>
              <a:t>current account</a:t>
            </a:r>
            <a:r>
              <a:rPr lang="en-US" dirty="0">
                <a:latin typeface="Lucida Bright" panose="02040602050505020304" pitchFamily="18" charset="0"/>
              </a:rPr>
              <a:t> of a person.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3385" y="2490135"/>
            <a:ext cx="7772400" cy="3884288"/>
          </a:xfrm>
        </p:spPr>
        <p:txBody>
          <a:bodyPr>
            <a:normAutofit fontScale="77500" lnSpcReduction="20000"/>
          </a:bodyPr>
          <a:lstStyle/>
          <a:p>
            <a:pPr algn="just">
              <a:lnSpc>
                <a:spcPct val="170000"/>
              </a:lnSpc>
            </a:pPr>
            <a:r>
              <a:rPr lang="en-US" sz="2600" b="1" dirty="0">
                <a:latin typeface="Lucida Bright" panose="02040602050505020304" pitchFamily="18" charset="0"/>
              </a:rPr>
              <a:t>Cash deposits</a:t>
            </a:r>
            <a:r>
              <a:rPr lang="en-US" sz="2600" dirty="0">
                <a:latin typeface="Lucida Bright" panose="02040602050505020304" pitchFamily="18" charset="0"/>
              </a:rPr>
              <a:t> aggregating to Rs. 10 Lakh or more in a financial year, in one or more accounts (</a:t>
            </a:r>
            <a:r>
              <a:rPr lang="en-US" sz="2600" b="1" dirty="0">
                <a:latin typeface="Lucida Bright" panose="02040602050505020304" pitchFamily="18" charset="0"/>
              </a:rPr>
              <a:t>Other than a Current Account and Time Deposit</a:t>
            </a:r>
            <a:r>
              <a:rPr lang="en-US" sz="2600" dirty="0">
                <a:latin typeface="Lucida Bright" panose="02040602050505020304" pitchFamily="18" charset="0"/>
              </a:rPr>
              <a:t>).</a:t>
            </a:r>
          </a:p>
          <a:p>
            <a:pPr algn="just">
              <a:lnSpc>
                <a:spcPct val="120000"/>
              </a:lnSpc>
            </a:pPr>
            <a:endParaRPr lang="en-US" sz="2600" dirty="0">
              <a:latin typeface="Lucida Bright" panose="02040602050505020304" pitchFamily="18" charset="0"/>
            </a:endParaRPr>
          </a:p>
          <a:p>
            <a:pPr algn="just">
              <a:lnSpc>
                <a:spcPct val="170000"/>
              </a:lnSpc>
            </a:pPr>
            <a:r>
              <a:rPr lang="en-US" sz="2600" dirty="0">
                <a:latin typeface="Lucida Bright" panose="02040602050505020304" pitchFamily="18" charset="0"/>
              </a:rPr>
              <a:t>One or more </a:t>
            </a:r>
            <a:r>
              <a:rPr lang="en-US" sz="2600" b="1" dirty="0">
                <a:latin typeface="Lucida Bright" panose="02040602050505020304" pitchFamily="18" charset="0"/>
              </a:rPr>
              <a:t>time deposits</a:t>
            </a:r>
            <a:r>
              <a:rPr lang="en-US" sz="2600" dirty="0">
                <a:latin typeface="Lucida Bright" panose="02040602050505020304" pitchFamily="18" charset="0"/>
              </a:rPr>
              <a:t> (</a:t>
            </a:r>
            <a:r>
              <a:rPr lang="en-US" sz="2600" b="1" dirty="0">
                <a:latin typeface="Lucida Bright" panose="02040602050505020304" pitchFamily="18" charset="0"/>
              </a:rPr>
              <a:t>other than a time deposit made through renewal of another time deposit</a:t>
            </a:r>
            <a:r>
              <a:rPr lang="en-US" sz="2600" dirty="0">
                <a:latin typeface="Lucida Bright" panose="02040602050505020304" pitchFamily="18" charset="0"/>
              </a:rPr>
              <a:t>) of a person aggregating to Rs. 10 lakh or more in a financial year of a person.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92D050"/>
                </a:solidFill>
                <a:latin typeface="Lucida Bright" panose="02040602050505020304" pitchFamily="18" charset="0"/>
              </a:rPr>
              <a:t>TRANSACTION TO BE REPORTED (Rule 114E)</a:t>
            </a:r>
          </a:p>
        </p:txBody>
      </p:sp>
    </p:spTree>
    <p:extLst>
      <p:ext uri="{BB962C8B-B14F-4D97-AF65-F5344CB8AC3E}">
        <p14:creationId xmlns:p14="http://schemas.microsoft.com/office/powerpoint/2010/main" val="67143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92D050"/>
                </a:solidFill>
                <a:latin typeface="Lucida Bright" panose="02040602050505020304" pitchFamily="18" charset="0"/>
              </a:rPr>
              <a:t>TRANSACTION TO BE REPORTED (Rule 114E)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4381" y="2480408"/>
            <a:ext cx="7743287" cy="3530600"/>
          </a:xfrm>
        </p:spPr>
        <p:txBody>
          <a:bodyPr>
            <a:normAutofit fontScale="77500" lnSpcReduction="20000"/>
          </a:bodyPr>
          <a:lstStyle/>
          <a:p>
            <a:pPr algn="just">
              <a:lnSpc>
                <a:spcPct val="170000"/>
              </a:lnSpc>
            </a:pPr>
            <a:r>
              <a:rPr lang="en-US" sz="2800" dirty="0">
                <a:latin typeface="Lucida Bright" panose="02040602050505020304" pitchFamily="18" charset="0"/>
              </a:rPr>
              <a:t>Payments made by any person of an amount aggregating to — 	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en-US" sz="2800" dirty="0">
                <a:latin typeface="Lucida Bright" panose="02040602050505020304" pitchFamily="18" charset="0"/>
              </a:rPr>
              <a:t>	(</a:t>
            </a:r>
            <a:r>
              <a:rPr lang="en-US" sz="2800" dirty="0" err="1">
                <a:latin typeface="Lucida Bright" panose="02040602050505020304" pitchFamily="18" charset="0"/>
              </a:rPr>
              <a:t>i</a:t>
            </a:r>
            <a:r>
              <a:rPr lang="en-US" sz="2800" dirty="0">
                <a:latin typeface="Lucida Bright" panose="02040602050505020304" pitchFamily="18" charset="0"/>
              </a:rPr>
              <a:t>) </a:t>
            </a:r>
            <a:r>
              <a:rPr lang="en-US" sz="2800" b="1" dirty="0">
                <a:latin typeface="Lucida Bright" panose="02040602050505020304" pitchFamily="18" charset="0"/>
              </a:rPr>
              <a:t>Rs. 1 lakh or more in cash</a:t>
            </a:r>
            <a:r>
              <a:rPr lang="en-US" sz="2800" dirty="0">
                <a:latin typeface="Lucida Bright" panose="02040602050505020304" pitchFamily="18" charset="0"/>
              </a:rPr>
              <a:t>; or </a:t>
            </a:r>
          </a:p>
          <a:p>
            <a:pPr marL="457200" lvl="1" indent="0" algn="just">
              <a:lnSpc>
                <a:spcPct val="170000"/>
              </a:lnSpc>
              <a:buNone/>
            </a:pPr>
            <a:r>
              <a:rPr lang="en-US" sz="2800" dirty="0">
                <a:latin typeface="Lucida Bright" panose="02040602050505020304" pitchFamily="18" charset="0"/>
              </a:rPr>
              <a:t>(ii) </a:t>
            </a:r>
            <a:r>
              <a:rPr lang="en-US" sz="2800" b="1" dirty="0">
                <a:latin typeface="Lucida Bright" panose="02040602050505020304" pitchFamily="18" charset="0"/>
              </a:rPr>
              <a:t>Rs. 10 lakh or more by any other mode</a:t>
            </a:r>
            <a:r>
              <a:rPr lang="en-US" sz="2800" dirty="0">
                <a:latin typeface="Lucida Bright" panose="02040602050505020304" pitchFamily="18" charset="0"/>
              </a:rPr>
              <a:t>, </a:t>
            </a:r>
          </a:p>
          <a:p>
            <a:pPr marL="457200" lvl="1" indent="0" algn="just">
              <a:lnSpc>
                <a:spcPct val="170000"/>
              </a:lnSpc>
              <a:buNone/>
            </a:pPr>
            <a:r>
              <a:rPr lang="en-US" sz="2800" dirty="0">
                <a:latin typeface="Lucida Bright" panose="02040602050505020304" pitchFamily="18" charset="0"/>
              </a:rPr>
              <a:t>against bills raised in respect of one or more </a:t>
            </a:r>
            <a:r>
              <a:rPr lang="en-US" sz="2800" b="1" dirty="0">
                <a:latin typeface="Lucida Bright" panose="02040602050505020304" pitchFamily="18" charset="0"/>
              </a:rPr>
              <a:t>credit cards</a:t>
            </a:r>
            <a:r>
              <a:rPr lang="en-US" sz="2800" dirty="0">
                <a:latin typeface="Lucida Bright" panose="02040602050505020304" pitchFamily="18" charset="0"/>
              </a:rPr>
              <a:t> issued to that person, in a financial year.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9570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92D050"/>
                </a:solidFill>
                <a:latin typeface="Lucida Bright" panose="02040602050505020304" pitchFamily="18" charset="0"/>
              </a:rPr>
              <a:t>TRANSACTION TO BE REPORTED (Rule 114E)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4382" y="2489200"/>
            <a:ext cx="7752080" cy="3735754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200000"/>
              </a:lnSpc>
            </a:pPr>
            <a:r>
              <a:rPr lang="en-US" sz="2000" dirty="0">
                <a:latin typeface="Lucida Bright" panose="02040602050505020304" pitchFamily="18" charset="0"/>
              </a:rPr>
              <a:t>Receipt of </a:t>
            </a:r>
            <a:r>
              <a:rPr lang="en-US" sz="2000" b="1" dirty="0">
                <a:latin typeface="Lucida Bright" panose="02040602050505020304" pitchFamily="18" charset="0"/>
              </a:rPr>
              <a:t>cash payment exceeding Rs. 2 lakh</a:t>
            </a:r>
            <a:r>
              <a:rPr lang="en-US" sz="2000" dirty="0">
                <a:latin typeface="Lucida Bright" panose="02040602050505020304" pitchFamily="18" charset="0"/>
              </a:rPr>
              <a:t> for sale, by any person, of goods or services of any nature (other than those specified at Sl. Nos. 1 to 10 of this rule, if any.) – Applicable to any person who is liable for Audit U/s. 44AB.</a:t>
            </a:r>
          </a:p>
          <a:p>
            <a:pPr algn="just">
              <a:lnSpc>
                <a:spcPct val="200000"/>
              </a:lnSpc>
            </a:pPr>
            <a:r>
              <a:rPr lang="en-US" sz="2000" b="1" dirty="0">
                <a:latin typeface="Lucida Bright" panose="02040602050505020304" pitchFamily="18" charset="0"/>
              </a:rPr>
              <a:t>Interest Income</a:t>
            </a:r>
            <a:r>
              <a:rPr lang="en-US" sz="2000" dirty="0">
                <a:latin typeface="Lucida Bright" panose="02040602050505020304" pitchFamily="18" charset="0"/>
              </a:rPr>
              <a:t> Paid to the Depositor. w.e.f. 12.03.2021</a:t>
            </a:r>
          </a:p>
        </p:txBody>
      </p:sp>
    </p:spTree>
    <p:extLst>
      <p:ext uri="{BB962C8B-B14F-4D97-AF65-F5344CB8AC3E}">
        <p14:creationId xmlns:p14="http://schemas.microsoft.com/office/powerpoint/2010/main" val="3805462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92D050"/>
                </a:solidFill>
                <a:latin typeface="Lucida Bright" panose="02040602050505020304" pitchFamily="18" charset="0"/>
              </a:rPr>
              <a:t>TRANSACTION TO BE REPORTED (Rule 114E)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4382" y="2489200"/>
            <a:ext cx="7752080" cy="3726962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200000"/>
              </a:lnSpc>
            </a:pPr>
            <a:r>
              <a:rPr lang="en-US" dirty="0">
                <a:latin typeface="Lucida Bright" panose="02040602050505020304" pitchFamily="18" charset="0"/>
              </a:rPr>
              <a:t>Property purchase/sale: ₹30L+</a:t>
            </a:r>
          </a:p>
          <a:p>
            <a:pPr algn="just">
              <a:lnSpc>
                <a:spcPct val="200000"/>
              </a:lnSpc>
            </a:pPr>
            <a:r>
              <a:rPr lang="en-US" dirty="0">
                <a:latin typeface="Lucida Bright" panose="02040602050505020304" pitchFamily="18" charset="0"/>
              </a:rPr>
              <a:t>Investments: ₹10L+ (Mutual Funds, shares, bonds, debentures)</a:t>
            </a:r>
          </a:p>
          <a:p>
            <a:pPr algn="just">
              <a:lnSpc>
                <a:spcPct val="200000"/>
              </a:lnSpc>
            </a:pPr>
            <a:r>
              <a:rPr lang="en-US" dirty="0">
                <a:latin typeface="Lucida Bright" panose="02040602050505020304" pitchFamily="18" charset="0"/>
              </a:rPr>
              <a:t>Foreign currency transactions: ₹10L+</a:t>
            </a:r>
          </a:p>
          <a:p>
            <a:pPr algn="just">
              <a:lnSpc>
                <a:spcPct val="200000"/>
              </a:lnSpc>
            </a:pPr>
            <a:r>
              <a:rPr lang="en-US" dirty="0">
                <a:latin typeface="Lucida Bright" panose="02040602050505020304" pitchFamily="18" charset="0"/>
              </a:rPr>
              <a:t>Dividend</a:t>
            </a:r>
          </a:p>
          <a:p>
            <a:pPr algn="just">
              <a:lnSpc>
                <a:spcPct val="200000"/>
              </a:lnSpc>
            </a:pPr>
            <a:r>
              <a:rPr lang="en-US" dirty="0">
                <a:latin typeface="Lucida Bright" panose="02040602050505020304" pitchFamily="18" charset="0"/>
              </a:rPr>
              <a:t>Capital gains on transfer of listed securities or units of Mutual Funds	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0821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92D050"/>
                </a:solidFill>
                <a:latin typeface="Lucida Bright" panose="02040602050505020304" pitchFamily="18" charset="0"/>
              </a:rPr>
              <a:t>FILING REQUIREMENTS</a:t>
            </a:r>
            <a:endParaRPr dirty="0">
              <a:solidFill>
                <a:srgbClr val="92D050"/>
              </a:solidFill>
              <a:latin typeface="Lucida Bright" panose="020406020505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4382" y="2489199"/>
            <a:ext cx="7716910" cy="3718169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200" dirty="0">
                <a:latin typeface="Lucida Bright" panose="02040602050505020304" pitchFamily="18" charset="0"/>
              </a:rPr>
              <a:t>The return in </a:t>
            </a:r>
            <a:r>
              <a:rPr lang="en-US" sz="2200" b="1" dirty="0">
                <a:latin typeface="Lucida Bright" panose="02040602050505020304" pitchFamily="18" charset="0"/>
              </a:rPr>
              <a:t>Form No. 61A</a:t>
            </a:r>
            <a:r>
              <a:rPr lang="en-US" sz="2200" dirty="0">
                <a:latin typeface="Lucida Bright" panose="02040602050505020304" pitchFamily="18" charset="0"/>
              </a:rPr>
              <a:t> shall be furnished to the </a:t>
            </a:r>
            <a:r>
              <a:rPr lang="en-US" sz="2200" b="1" dirty="0">
                <a:latin typeface="Lucida Bright" panose="02040602050505020304" pitchFamily="18" charset="0"/>
              </a:rPr>
              <a:t>Director of Income-tax</a:t>
            </a:r>
            <a:r>
              <a:rPr lang="en-US" sz="2200" dirty="0">
                <a:latin typeface="Lucida Bright" panose="02040602050505020304" pitchFamily="18" charset="0"/>
              </a:rPr>
              <a:t> (Intelligence and Criminal Investigation) or the </a:t>
            </a:r>
            <a:r>
              <a:rPr lang="en-US" sz="2200" b="1" dirty="0">
                <a:latin typeface="Lucida Bright" panose="02040602050505020304" pitchFamily="18" charset="0"/>
              </a:rPr>
              <a:t>Joint Director of Income-tax</a:t>
            </a:r>
            <a:r>
              <a:rPr lang="en-US" sz="2200" dirty="0">
                <a:latin typeface="Lucida Bright" panose="02040602050505020304" pitchFamily="18" charset="0"/>
              </a:rPr>
              <a:t> (Intelligence and Criminal Investigation) through </a:t>
            </a:r>
            <a:r>
              <a:rPr lang="en-US" sz="2200" b="1" dirty="0">
                <a:latin typeface="Lucida Bright" panose="02040602050505020304" pitchFamily="18" charset="0"/>
              </a:rPr>
              <a:t>online</a:t>
            </a:r>
            <a:r>
              <a:rPr lang="en-US" sz="2200" dirty="0">
                <a:latin typeface="Lucida Bright" panose="02040602050505020304" pitchFamily="18" charset="0"/>
              </a:rPr>
              <a:t> transmission of electronic data to a server designated for this purpose under </a:t>
            </a:r>
            <a:r>
              <a:rPr lang="en-US" sz="2200" b="1" dirty="0">
                <a:latin typeface="Lucida Bright" panose="02040602050505020304" pitchFamily="18" charset="0"/>
              </a:rPr>
              <a:t>the digital signature</a:t>
            </a:r>
            <a:r>
              <a:rPr lang="en-US" sz="2200" dirty="0">
                <a:latin typeface="Lucida Bright" panose="02040602050505020304" pitchFamily="18" charset="0"/>
              </a:rPr>
              <a:t> of the specified person.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221</TotalTime>
  <Words>819</Words>
  <Application>Microsoft Office PowerPoint</Application>
  <PresentationFormat>On-screen Show (4:3)</PresentationFormat>
  <Paragraphs>66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Century Gothic</vt:lpstr>
      <vt:lpstr>Lucida Bright</vt:lpstr>
      <vt:lpstr>Wingdings 3</vt:lpstr>
      <vt:lpstr>Ion Boardroom</vt:lpstr>
      <vt:lpstr>SFT Reporting &amp; Consequences of Non-Compliance</vt:lpstr>
      <vt:lpstr>INTRODUCTION TO SFT</vt:lpstr>
      <vt:lpstr>APPLICABILITY OF SFT</vt:lpstr>
      <vt:lpstr>TRANSACTION TO BE REPORTED (Rule 114E)</vt:lpstr>
      <vt:lpstr>TRANSACTION TO BE REPORTED (Rule 114E)</vt:lpstr>
      <vt:lpstr>TRANSACTION TO BE REPORTED (Rule 114E)</vt:lpstr>
      <vt:lpstr>TRANSACTION TO BE REPORTED (Rule 114E)</vt:lpstr>
      <vt:lpstr>TRANSACTION TO BE REPORTED (Rule 114E)</vt:lpstr>
      <vt:lpstr>FILING REQUIREMENTS</vt:lpstr>
      <vt:lpstr>FILING REQUIREMENTS</vt:lpstr>
      <vt:lpstr>NON – COMPLIANCE CONSEQUENCES (Failure to File)</vt:lpstr>
      <vt:lpstr>NON – COMPLIANCE CONSEQUENCES (Incorrect Filing)</vt:lpstr>
      <vt:lpstr>RECTIFICATION MECHANISEM</vt:lpstr>
      <vt:lpstr>IMPORTANCE OF COMPLIANCE</vt:lpstr>
      <vt:lpstr>CONCLUSION</vt:lpstr>
      <vt:lpstr>PowerPoint Presentation</vt:lpstr>
      <vt:lpstr>CA NITIN ZAWAR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SFT Reporting &amp; Consequences of Non-Compliance</dc:title>
  <dc:subject/>
  <dc:creator/>
  <cp:keywords/>
  <dc:description>generated using python-pptx</dc:description>
  <cp:lastModifiedBy>ICAI</cp:lastModifiedBy>
  <cp:revision>57</cp:revision>
  <cp:lastPrinted>2025-03-05T05:02:23Z</cp:lastPrinted>
  <dcterms:created xsi:type="dcterms:W3CDTF">2013-01-27T09:14:16Z</dcterms:created>
  <dcterms:modified xsi:type="dcterms:W3CDTF">2025-03-05T05:39:48Z</dcterms:modified>
  <cp:category/>
</cp:coreProperties>
</file>